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embeddedFontLst>
    <p:embeddedFont>
      <p:font typeface="Play"/>
      <p:regular r:id="rId28"/>
      <p:bold r:id="rId29"/>
    </p:embeddedFont>
    <p:embeddedFont>
      <p:font typeface="Comfortaa"/>
      <p:regular r:id="rId30"/>
      <p:bold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56F64C-BE73-4BE3-A2FC-BBA68A9A8675}">
  <a:tblStyle styleId="{8A56F64C-BE73-4BE3-A2FC-BBA68A9A86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l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f9858c6b8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attilio</a:t>
            </a:r>
            <a:endParaRPr/>
          </a:p>
        </p:txBody>
      </p:sp>
      <p:sp>
        <p:nvSpPr>
          <p:cNvPr id="263" name="Google Shape;263;g2df9858c6b8_8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f9858c6b8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attilio</a:t>
            </a:r>
            <a:endParaRPr/>
          </a:p>
        </p:txBody>
      </p:sp>
      <p:sp>
        <p:nvSpPr>
          <p:cNvPr id="278" name="Google Shape;278;g2df9858c6b8_8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attilio</a:t>
            </a:r>
            <a:endParaRPr/>
          </a:p>
        </p:txBody>
      </p:sp>
      <p:sp>
        <p:nvSpPr>
          <p:cNvPr id="294" name="Google Shape;29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f9858c6b8_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attilio</a:t>
            </a:r>
            <a:endParaRPr/>
          </a:p>
        </p:txBody>
      </p:sp>
      <p:sp>
        <p:nvSpPr>
          <p:cNvPr id="310" name="Google Shape;310;g2df9858c6b8_8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f9858c6b8_8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attilio</a:t>
            </a:r>
            <a:endParaRPr/>
          </a:p>
        </p:txBody>
      </p:sp>
      <p:sp>
        <p:nvSpPr>
          <p:cNvPr id="325" name="Google Shape;325;g2df9858c6b8_8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oriana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-IT"/>
              <a:t>task: an action a user performs on a device to get something done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-IT"/>
              <a:t>projects: it’s basically a wallet </a:t>
            </a:r>
            <a:r>
              <a:rPr lang="it-IT"/>
              <a:t>where its gonna save the remainder of payments you make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-IT"/>
              <a:t>gamification approach: Whatsapp like interface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-IT"/>
              <a:t>gift advisor: advising asking questions like budget, what type of gift they like and it suggests gift.</a:t>
            </a:r>
            <a:endParaRPr/>
          </a:p>
        </p:txBody>
      </p:sp>
      <p:sp>
        <p:nvSpPr>
          <p:cNvPr id="342" name="Google Shape;3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f9858c6b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mouli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Why did we choose these 4, how do we plan on tackling them.</a:t>
            </a:r>
            <a:endParaRPr/>
          </a:p>
        </p:txBody>
      </p:sp>
      <p:sp>
        <p:nvSpPr>
          <p:cNvPr id="356" name="Google Shape;356;g2df9858c6b8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f9858c6b8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df9858c6b8_5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f3ad76e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mouli</a:t>
            </a:r>
            <a:endParaRPr/>
          </a:p>
        </p:txBody>
      </p:sp>
      <p:sp>
        <p:nvSpPr>
          <p:cNvPr id="390" name="Google Shape;390;g2df3ad76ec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f9858c6b8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oriana</a:t>
            </a:r>
            <a:endParaRPr/>
          </a:p>
        </p:txBody>
      </p:sp>
      <p:sp>
        <p:nvSpPr>
          <p:cNvPr id="404" name="Google Shape;404;g2df9858c6b8_7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siria</a:t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f9858c6b8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mouli</a:t>
            </a:r>
            <a:endParaRPr/>
          </a:p>
        </p:txBody>
      </p:sp>
      <p:sp>
        <p:nvSpPr>
          <p:cNvPr id="418" name="Google Shape;418;g2df9858c6b8_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df9858c6b8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oriana</a:t>
            </a:r>
            <a:endParaRPr/>
          </a:p>
        </p:txBody>
      </p:sp>
      <p:sp>
        <p:nvSpPr>
          <p:cNvPr id="432" name="Google Shape;432;g2df9858c6b8_7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fbd1e6132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siria</a:t>
            </a:r>
            <a:endParaRPr/>
          </a:p>
        </p:txBody>
      </p:sp>
      <p:sp>
        <p:nvSpPr>
          <p:cNvPr id="115" name="Google Shape;115;g2dfbd1e6132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simone</a:t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f3ad76ec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nicola</a:t>
            </a:r>
            <a:endParaRPr/>
          </a:p>
        </p:txBody>
      </p:sp>
      <p:sp>
        <p:nvSpPr>
          <p:cNvPr id="152" name="Google Shape;152;g2df3ad76ec8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f2fc7e5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siria</a:t>
            </a:r>
            <a:endParaRPr/>
          </a:p>
        </p:txBody>
      </p:sp>
      <p:sp>
        <p:nvSpPr>
          <p:cNvPr id="180" name="Google Shape;180;g2df2fc7e53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simone</a:t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f9858c6b8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nicola</a:t>
            </a:r>
            <a:endParaRPr/>
          </a:p>
        </p:txBody>
      </p:sp>
      <p:sp>
        <p:nvSpPr>
          <p:cNvPr id="210" name="Google Shape;210;g2df9858c6b8_5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f9858c6b8_5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attilio</a:t>
            </a:r>
            <a:endParaRPr/>
          </a:p>
        </p:txBody>
      </p:sp>
      <p:sp>
        <p:nvSpPr>
          <p:cNvPr id="248" name="Google Shape;248;g2df9858c6b8_5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grafico" type="chart">
  <p:cSld name="CHAR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488018" y="409576"/>
            <a:ext cx="10079567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>
            <p:ph idx="2" type="chart"/>
          </p:nvPr>
        </p:nvSpPr>
        <p:spPr>
          <a:xfrm>
            <a:off x="1488018" y="1752600"/>
            <a:ext cx="1007956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slide" Target="/ppt/slides/slide2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gif"/><Relationship Id="rId10" Type="http://schemas.openxmlformats.org/officeDocument/2006/relationships/image" Target="../media/image32.gif"/><Relationship Id="rId13" Type="http://schemas.openxmlformats.org/officeDocument/2006/relationships/image" Target="../media/image24.png"/><Relationship Id="rId1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9" Type="http://schemas.openxmlformats.org/officeDocument/2006/relationships/image" Target="../media/image31.gif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19.gif"/><Relationship Id="rId8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slide" Target="/ppt/slides/slide3.xml"/><Relationship Id="rId9" Type="http://schemas.openxmlformats.org/officeDocument/2006/relationships/slide" Target="/ppt/slides/slide17.xml"/><Relationship Id="rId5" Type="http://schemas.openxmlformats.org/officeDocument/2006/relationships/slide" Target="/ppt/slides/slide4.xml"/><Relationship Id="rId6" Type="http://schemas.openxmlformats.org/officeDocument/2006/relationships/slide" Target="/ppt/slides/slide7.xml"/><Relationship Id="rId7" Type="http://schemas.openxmlformats.org/officeDocument/2006/relationships/slide" Target="/ppt/slides/slide9.xml"/><Relationship Id="rId8" Type="http://schemas.openxmlformats.org/officeDocument/2006/relationships/slide" Target="/ppt/slides/slide1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21.gif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slide" Target="/ppt/slides/slide5.xml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Relationship Id="rId9" Type="http://schemas.openxmlformats.org/officeDocument/2006/relationships/image" Target="../media/image27.gif"/><Relationship Id="rId5" Type="http://schemas.openxmlformats.org/officeDocument/2006/relationships/image" Target="../media/image5.png"/><Relationship Id="rId6" Type="http://schemas.openxmlformats.org/officeDocument/2006/relationships/image" Target="../media/image22.gif"/><Relationship Id="rId7" Type="http://schemas.openxmlformats.org/officeDocument/2006/relationships/image" Target="../media/image17.gif"/><Relationship Id="rId8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778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22434"/>
          </a:solidFill>
          <a:ln cap="flat" cmpd="sng" w="9525">
            <a:solidFill>
              <a:srgbClr val="822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3344778" y="2591968"/>
            <a:ext cx="5502300" cy="1674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2981324" y="2722205"/>
            <a:ext cx="6229350" cy="70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8224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2981324" y="3410831"/>
            <a:ext cx="6229350" cy="490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800" u="none" cap="none" strike="noStrike">
                <a:solidFill>
                  <a:srgbClr val="00677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 review presentation</a:t>
            </a:r>
            <a:endParaRPr b="0" i="0" sz="1800" u="none" cap="none" strike="noStrike">
              <a:solidFill>
                <a:srgbClr val="00677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689708" y="4933333"/>
            <a:ext cx="5502300" cy="19065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it-IT" sz="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Tutti i diritti relativi al presente materiale didattico ed al suo contenuto sono riservati a Sapienza e ai suoi autori (o docenti che lo hanno prodotto). È consentito l'uso personale dello stesso da parte dello studente a fini di studio. Ne è vietata nel modo più assoluto la diffusione, duplicazione, cessione, trasmissione, distribuzione a terzi o al pubblico pena le sanzioni applicabili per legge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8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755135" y="3851650"/>
            <a:ext cx="468172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project by: Attilio Vanacore, Mouli Fernando, Nicola Mastrorilli,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Oriana Deliallisi, Simone Russolillo </a:t>
            </a:r>
            <a:r>
              <a:rPr lang="it-IT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b="0" i="0" lang="it-IT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Siria Sannino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" y="5452448"/>
            <a:ext cx="3338819" cy="13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9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268" name="Google Shape;268;p23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3284220" y="212882"/>
            <a:ext cx="5623500" cy="8124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Analysis</a:t>
            </a:r>
            <a:endParaRPr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/>
          <p:nvPr/>
        </p:nvSpPr>
        <p:spPr>
          <a:xfrm>
            <a:off x="519125" y="2780875"/>
            <a:ext cx="52536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AutoNum type="arabicPeriod"/>
            </a:pPr>
            <a:r>
              <a:rPr lang="it-IT" sz="2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 way to counter the fact that NFC payments make spending less noticeable</a:t>
            </a:r>
            <a:endParaRPr sz="24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575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Almost 70% of people would find it  somewhat useful to receive a better feedback when paying with their phone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575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2" name="Google Shape;272;p23"/>
          <p:cNvPicPr preferRelativeResize="0"/>
          <p:nvPr/>
        </p:nvPicPr>
        <p:blipFill rotWithShape="1">
          <a:blip r:embed="rId6">
            <a:alphaModFix/>
          </a:blip>
          <a:srcRect b="0" l="0" r="0" t="4525"/>
          <a:stretch/>
        </p:blipFill>
        <p:spPr>
          <a:xfrm>
            <a:off x="5659625" y="2375150"/>
            <a:ext cx="6235325" cy="35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/>
          <p:nvPr/>
        </p:nvSpPr>
        <p:spPr>
          <a:xfrm>
            <a:off x="6096000" y="1389850"/>
            <a:ext cx="5730600" cy="8124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useful can it be if contactless payment would make you feel the same as paying in cash?</a:t>
            </a:r>
            <a:endParaRPr sz="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712400" y="1291800"/>
            <a:ext cx="47112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10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283" name="Google Shape;283;p24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/>
          <p:nvPr/>
        </p:nvSpPr>
        <p:spPr>
          <a:xfrm>
            <a:off x="3284220" y="212882"/>
            <a:ext cx="5623500" cy="8124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Analysis</a:t>
            </a:r>
            <a:endParaRPr/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/>
        </p:nvSpPr>
        <p:spPr>
          <a:xfrm>
            <a:off x="3011450" y="1308150"/>
            <a:ext cx="62058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 startAt="2"/>
            </a:pPr>
            <a:r>
              <a:rPr lang="it-IT" sz="2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Handling money related anxiety for Gen Z</a:t>
            </a:r>
            <a:endParaRPr sz="20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575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Comfortaa"/>
                <a:ea typeface="Comfortaa"/>
                <a:cs typeface="Comfortaa"/>
                <a:sym typeface="Comfortaa"/>
              </a:rPr>
              <a:t>Distribution of answers in the “Money and Feelings” section is more or less inconclusive  as we couldn't identify a proper need.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575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 b="0" l="0" r="0" t="7175"/>
          <a:stretch/>
        </p:blipFill>
        <p:spPr>
          <a:xfrm>
            <a:off x="6145900" y="3889688"/>
            <a:ext cx="5253600" cy="2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 b="2228" l="0" r="0" t="7175"/>
          <a:stretch/>
        </p:blipFill>
        <p:spPr>
          <a:xfrm>
            <a:off x="506975" y="3889700"/>
            <a:ext cx="5253550" cy="2097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89" name="Google Shape;289;p24"/>
          <p:cNvSpPr/>
          <p:nvPr/>
        </p:nvSpPr>
        <p:spPr>
          <a:xfrm>
            <a:off x="6298350" y="3185057"/>
            <a:ext cx="5317800" cy="5049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Handling money and reasoning </a:t>
            </a:r>
            <a:r>
              <a:rPr lang="it-IT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</a:t>
            </a:r>
            <a:r>
              <a:rPr lang="it-IT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them provokes anxiety in me</a:t>
            </a:r>
            <a:endParaRPr sz="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551050" y="3185050"/>
            <a:ext cx="5317800" cy="5049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sometimes get scared to spend money even though I have saved enough</a:t>
            </a:r>
            <a:endParaRPr sz="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25"/>
          <p:cNvPicPr preferRelativeResize="0"/>
          <p:nvPr/>
        </p:nvPicPr>
        <p:blipFill rotWithShape="1">
          <a:blip r:embed="rId3">
            <a:alphaModFix/>
          </a:blip>
          <a:srcRect b="0" l="0" r="0" t="6515"/>
          <a:stretch/>
        </p:blipFill>
        <p:spPr>
          <a:xfrm>
            <a:off x="472450" y="3781300"/>
            <a:ext cx="5623551" cy="224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98" name="Google Shape;298;p25"/>
          <p:cNvSpPr/>
          <p:nvPr/>
        </p:nvSpPr>
        <p:spPr>
          <a:xfrm>
            <a:off x="952501" y="6296024"/>
            <a:ext cx="3809999" cy="561975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11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300" name="Google Shape;300;p25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/>
          <p:nvPr/>
        </p:nvSpPr>
        <p:spPr>
          <a:xfrm>
            <a:off x="3284220" y="212882"/>
            <a:ext cx="5623560" cy="812483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Analysis</a:t>
            </a:r>
            <a:endParaRPr/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 rotWithShape="1">
          <a:blip r:embed="rId7">
            <a:alphaModFix/>
          </a:blip>
          <a:srcRect b="0" l="7595" r="0" t="9165"/>
          <a:stretch/>
        </p:blipFill>
        <p:spPr>
          <a:xfrm>
            <a:off x="6139063" y="3764575"/>
            <a:ext cx="5709376" cy="2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1160438" y="1141275"/>
            <a:ext cx="98616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 startAt="3"/>
            </a:pPr>
            <a:r>
              <a:rPr lang="it-IT" sz="2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Visual and clear ways to visualize income and expenses</a:t>
            </a:r>
            <a:endParaRPr sz="24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4. Budget division and prioritization</a:t>
            </a:r>
            <a:endParaRPr sz="20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Comfortaa"/>
                <a:ea typeface="Comfortaa"/>
                <a:cs typeface="Comfortaa"/>
                <a:sym typeface="Comfortaa"/>
              </a:rPr>
              <a:t>We found out that people indeed do struggle to divide their budget and categorize their expenses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6096000" y="3283625"/>
            <a:ext cx="5845800" cy="3615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Have you ever felt the need to divide your budget into categories for different purposes?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140875" y="3283625"/>
            <a:ext cx="5845800" cy="3615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Would you like a more intuitive method for seeing money incoming and outgoing, perhaps even categorizing them?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Wally</a:t>
            </a: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12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316" name="Google Shape;316;p26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/>
          <p:nvPr/>
        </p:nvSpPr>
        <p:spPr>
          <a:xfrm>
            <a:off x="3284220" y="212882"/>
            <a:ext cx="5623500" cy="8124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Analysis</a:t>
            </a:r>
            <a:endParaRPr/>
          </a:p>
        </p:txBody>
      </p:sp>
      <p:pic>
        <p:nvPicPr>
          <p:cNvPr id="318" name="Google Shape;3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 txBox="1"/>
          <p:nvPr/>
        </p:nvSpPr>
        <p:spPr>
          <a:xfrm>
            <a:off x="558250" y="2279750"/>
            <a:ext cx="49599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AutoNum type="arabicPeriod" startAt="5"/>
            </a:pPr>
            <a:r>
              <a:rPr lang="it-IT" sz="18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 application that let you manage all your money</a:t>
            </a:r>
            <a:endParaRPr sz="2200" u="sng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Comfortaa"/>
                <a:ea typeface="Comfortaa"/>
                <a:cs typeface="Comfortaa"/>
                <a:sym typeface="Comfortaa"/>
              </a:rPr>
              <a:t>A good portion of people need to use more </a:t>
            </a:r>
            <a:r>
              <a:rPr lang="it-IT" sz="2000">
                <a:latin typeface="Comfortaa"/>
                <a:ea typeface="Comfortaa"/>
                <a:cs typeface="Comfortaa"/>
                <a:sym typeface="Comfortaa"/>
              </a:rPr>
              <a:t> than one app for different tasks highlighting the need for an app that incorporates different functions.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0" name="Google Shape;320;p26"/>
          <p:cNvPicPr preferRelativeResize="0"/>
          <p:nvPr/>
        </p:nvPicPr>
        <p:blipFill rotWithShape="1">
          <a:blip r:embed="rId6">
            <a:alphaModFix/>
          </a:blip>
          <a:srcRect b="0" l="7859" r="0" t="7952"/>
          <a:stretch/>
        </p:blipFill>
        <p:spPr>
          <a:xfrm>
            <a:off x="5694888" y="1953575"/>
            <a:ext cx="6090276" cy="3813751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21" name="Google Shape;321;p26"/>
          <p:cNvSpPr/>
          <p:nvPr/>
        </p:nvSpPr>
        <p:spPr>
          <a:xfrm>
            <a:off x="4824825" y="1269725"/>
            <a:ext cx="5750700" cy="5619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many money-managing apps do you use?</a:t>
            </a:r>
            <a:endParaRPr sz="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Wally</a:t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13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331" name="Google Shape;331;p2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/>
          <p:nvPr/>
        </p:nvSpPr>
        <p:spPr>
          <a:xfrm>
            <a:off x="3284220" y="212882"/>
            <a:ext cx="5623500" cy="8124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Analysis</a:t>
            </a:r>
            <a:endParaRPr/>
          </a:p>
        </p:txBody>
      </p:sp>
      <p:pic>
        <p:nvPicPr>
          <p:cNvPr id="333" name="Google Shape;3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7"/>
          <p:cNvSpPr txBox="1"/>
          <p:nvPr/>
        </p:nvSpPr>
        <p:spPr>
          <a:xfrm>
            <a:off x="1850850" y="1227800"/>
            <a:ext cx="82026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 startAt="6"/>
            </a:pPr>
            <a:r>
              <a:rPr lang="it-IT" sz="2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 easy and intuitive way to transfer money transfer</a:t>
            </a:r>
            <a:endParaRPr sz="2400" u="sng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575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Comfortaa"/>
                <a:ea typeface="Comfortaa"/>
                <a:cs typeface="Comfortaa"/>
                <a:sym typeface="Comfortaa"/>
              </a:rPr>
              <a:t>Majority of people would appreciate a more faster and more intuitive way to send money.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5" name="Google Shape;335;p27"/>
          <p:cNvPicPr preferRelativeResize="0"/>
          <p:nvPr/>
        </p:nvPicPr>
        <p:blipFill rotWithShape="1">
          <a:blip r:embed="rId6">
            <a:alphaModFix/>
          </a:blip>
          <a:srcRect b="2003" l="0" r="0" t="6921"/>
          <a:stretch/>
        </p:blipFill>
        <p:spPr>
          <a:xfrm>
            <a:off x="5849950" y="3478250"/>
            <a:ext cx="6023626" cy="241717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36" name="Google Shape;336;p27"/>
          <p:cNvPicPr preferRelativeResize="0"/>
          <p:nvPr/>
        </p:nvPicPr>
        <p:blipFill rotWithShape="1">
          <a:blip r:embed="rId7">
            <a:alphaModFix/>
          </a:blip>
          <a:srcRect b="6270" l="6646" r="0" t="13337"/>
          <a:stretch/>
        </p:blipFill>
        <p:spPr>
          <a:xfrm>
            <a:off x="226450" y="3649526"/>
            <a:ext cx="5623500" cy="186612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37" name="Google Shape;337;p27"/>
          <p:cNvSpPr/>
          <p:nvPr/>
        </p:nvSpPr>
        <p:spPr>
          <a:xfrm>
            <a:off x="6096000" y="2978825"/>
            <a:ext cx="5845800" cy="3615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How intuitive do you think it would be to send money to someone using a Whatsapp-like interface?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140875" y="2978825"/>
            <a:ext cx="5845800" cy="3615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Would you like a simpler and faster way to send money to someone?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952501" y="6296024"/>
            <a:ext cx="3809999" cy="561975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346" name="Google Shape;346;p28"/>
          <p:cNvSpPr/>
          <p:nvPr/>
        </p:nvSpPr>
        <p:spPr>
          <a:xfrm>
            <a:off x="4762500" y="6296024"/>
            <a:ext cx="2657475" cy="504828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Wally</a:t>
            </a: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8044438" y="6324597"/>
            <a:ext cx="3305171" cy="504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14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348" name="Google Shape;348;p28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8"/>
          <p:cNvSpPr/>
          <p:nvPr/>
        </p:nvSpPr>
        <p:spPr>
          <a:xfrm>
            <a:off x="3284220" y="212882"/>
            <a:ext cx="5623560" cy="812483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Identification</a:t>
            </a:r>
            <a:endParaRPr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" name="Google Shape;3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 txBox="1"/>
          <p:nvPr/>
        </p:nvSpPr>
        <p:spPr>
          <a:xfrm>
            <a:off x="952500" y="2218700"/>
            <a:ext cx="10397100" cy="3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Money spending alert and reminders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AI expense advisor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Projects (as seen in Hype)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Virtual adjustable wallet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Gamification approach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Budget division and categorization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AI Gift advisor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Recurring bank transfer for shared subscriptions (as seen on PayPal)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AutoNum type="arabicPeriod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and so on…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1568100" y="1399763"/>
            <a:ext cx="9165900" cy="5619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After analyzing needs, various ideas came to mind by analyzing “competitor apps”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Wally</a:t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15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362" name="Google Shape;362;p29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9"/>
          <p:cNvSpPr/>
          <p:nvPr/>
        </p:nvSpPr>
        <p:spPr>
          <a:xfrm>
            <a:off x="3284220" y="212882"/>
            <a:ext cx="5623500" cy="8124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Identification</a:t>
            </a:r>
            <a:endParaRPr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4" name="Google Shape;3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Google Shape;365;p29"/>
          <p:cNvGraphicFramePr/>
          <p:nvPr/>
        </p:nvGraphicFramePr>
        <p:xfrm>
          <a:off x="387700" y="246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{8A56F64C-BE73-4BE3-A2FC-BBA68A9A8675}</a:tableStyleId>
              </a:tblPr>
              <a:tblGrid>
                <a:gridCol w="5619075"/>
                <a:gridCol w="5797500"/>
              </a:tblGrid>
              <a:tr h="864100"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mfortaa"/>
                        <a:buAutoNum type="arabicPeriod"/>
                      </a:pPr>
                      <a:r>
                        <a:rPr lang="it-IT" sz="20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Make the feel of paying contactless the same as paying in cash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mfortaa"/>
                        <a:buAutoNum type="arabicPeriod" startAt="2"/>
                      </a:pPr>
                      <a:r>
                        <a:rPr lang="it-IT" sz="18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Categorize incoming and outgoing transactions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720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mfortaa"/>
                        <a:buAutoNum type="arabicPeriod" startAt="3"/>
                      </a:pPr>
                      <a:r>
                        <a:rPr lang="it-IT" sz="18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WhatsApp-like interface for exchanging money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350"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mfortaa"/>
                        <a:buAutoNum type="arabicPeriod" startAt="4"/>
                      </a:pPr>
                      <a:r>
                        <a:rPr lang="it-IT" sz="18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Financial advisor</a:t>
                      </a:r>
                      <a:endParaRPr sz="18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" name="Google Shape;366;p29"/>
          <p:cNvSpPr/>
          <p:nvPr/>
        </p:nvSpPr>
        <p:spPr>
          <a:xfrm>
            <a:off x="2419950" y="1401563"/>
            <a:ext cx="7342500" cy="5619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Out of those we selected just 4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7" name="Google Shape;367;p29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</a:rPr>
              <a:t>add border to selection of image in gimp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Wally</a:t>
            </a:r>
            <a:endParaRPr/>
          </a:p>
        </p:txBody>
      </p:sp>
      <p:sp>
        <p:nvSpPr>
          <p:cNvPr id="375" name="Google Shape;375;p30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16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376" name="Google Shape;376;p30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 title="File:HCI Logo - simple.png - Wikipedi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0231">
            <a:off x="1801044" y="855750"/>
            <a:ext cx="1441112" cy="144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 title="Drawing Pusheen 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77159">
            <a:off x="1102825" y="37344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 title="Wojak Blocks 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5698" y="3806150"/>
            <a:ext cx="3995077" cy="24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 title="Dance Cool 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6850" y="1802685"/>
            <a:ext cx="1393271" cy="113867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82" name="Google Shape;382;p30" title="Stickman Dance GIF"/>
          <p:cNvPicPr preferRelativeResize="0"/>
          <p:nvPr/>
        </p:nvPicPr>
        <p:blipFill rotWithShape="1">
          <a:blip r:embed="rId10">
            <a:alphaModFix/>
          </a:blip>
          <a:srcRect b="0" l="21060" r="0" t="0"/>
          <a:stretch/>
        </p:blipFill>
        <p:spPr>
          <a:xfrm>
            <a:off x="4138550" y="1994237"/>
            <a:ext cx="1004950" cy="71577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83" name="Google Shape;383;p30" title="Henry Dance G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2063" y="1869725"/>
            <a:ext cx="812400" cy="8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/>
          <p:nvPr/>
        </p:nvSpPr>
        <p:spPr>
          <a:xfrm>
            <a:off x="3279445" y="2616607"/>
            <a:ext cx="5623500" cy="8124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Storyboarding</a:t>
            </a:r>
            <a:endParaRPr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5" name="Google Shape;385;p30" title="Old Man Smart Phone GIF"/>
          <p:cNvPicPr preferRelativeResize="0"/>
          <p:nvPr/>
        </p:nvPicPr>
        <p:blipFill rotWithShape="1">
          <a:blip r:embed="rId12">
            <a:alphaModFix/>
          </a:blip>
          <a:srcRect b="8799" l="0" r="8181" t="2492"/>
          <a:stretch/>
        </p:blipFill>
        <p:spPr>
          <a:xfrm>
            <a:off x="5263825" y="4368950"/>
            <a:ext cx="1664375" cy="175912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86" name="Google Shape;386;p30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pic>
        <p:nvPicPr>
          <p:cNvPr id="387" name="Google Shape;387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017959">
            <a:off x="8467985" y="471334"/>
            <a:ext cx="3265507" cy="3031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imbolo, Elementi grafici, Carattere, logo&#10;&#10;Descrizione generata automaticamente" id="393" name="Google Shape;393;p31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Wally</a:t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17</a:t>
            </a:r>
            <a:endParaRPr/>
          </a:p>
        </p:txBody>
      </p:sp>
      <p:pic>
        <p:nvPicPr>
          <p:cNvPr id="397" name="Google Shape;3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1"/>
          <p:cNvSpPr/>
          <p:nvPr/>
        </p:nvSpPr>
        <p:spPr>
          <a:xfrm>
            <a:off x="10059025" y="132975"/>
            <a:ext cx="19851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Task 1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9" name="Google Shape;399;p31"/>
          <p:cNvSpPr/>
          <p:nvPr/>
        </p:nvSpPr>
        <p:spPr>
          <a:xfrm>
            <a:off x="153025" y="132975"/>
            <a:ext cx="19851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Storyboarding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0" name="Google Shape;40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400" y="853376"/>
            <a:ext cx="9816597" cy="526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simbolo, Elementi grafici, Carattere, logo&#10;&#10;Descrizione generata automaticamente" id="406" name="Google Shape;406;p32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2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408" name="Google Shape;408;p32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Wally</a:t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2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18</a:t>
            </a:r>
            <a:endParaRPr/>
          </a:p>
        </p:txBody>
      </p:sp>
      <p:pic>
        <p:nvPicPr>
          <p:cNvPr id="411" name="Google Shape;4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2"/>
          <p:cNvSpPr/>
          <p:nvPr/>
        </p:nvSpPr>
        <p:spPr>
          <a:xfrm>
            <a:off x="10059025" y="132975"/>
            <a:ext cx="19851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Task 2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3" name="Google Shape;413;p32"/>
          <p:cNvSpPr/>
          <p:nvPr/>
        </p:nvSpPr>
        <p:spPr>
          <a:xfrm>
            <a:off x="153025" y="132975"/>
            <a:ext cx="19851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Storyboarding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pic>
        <p:nvPicPr>
          <p:cNvPr id="415" name="Google Shape;415;p32"/>
          <p:cNvPicPr preferRelativeResize="0"/>
          <p:nvPr/>
        </p:nvPicPr>
        <p:blipFill rotWithShape="1">
          <a:blip r:embed="rId6">
            <a:alphaModFix/>
          </a:blip>
          <a:srcRect b="2664" l="3782" r="3949" t="1843"/>
          <a:stretch/>
        </p:blipFill>
        <p:spPr>
          <a:xfrm>
            <a:off x="621213" y="769425"/>
            <a:ext cx="10939982" cy="527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952501" y="6296024"/>
            <a:ext cx="3809999" cy="561975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4762500" y="6296024"/>
            <a:ext cx="2657475" cy="504828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839" y="-40619"/>
            <a:ext cx="7732894" cy="5977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>
            <a:hlinkClick action="ppaction://hlinksldjump" r:id="rId4"/>
          </p:cNvPr>
          <p:cNvSpPr/>
          <p:nvPr/>
        </p:nvSpPr>
        <p:spPr>
          <a:xfrm>
            <a:off x="3429000" y="3829050"/>
            <a:ext cx="457200" cy="381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>
            <a:hlinkClick action="ppaction://hlinksldjump" r:id="rId5"/>
          </p:cNvPr>
          <p:cNvSpPr/>
          <p:nvPr/>
        </p:nvSpPr>
        <p:spPr>
          <a:xfrm>
            <a:off x="5038344" y="2011680"/>
            <a:ext cx="384048" cy="438912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>
            <a:hlinkClick action="ppaction://hlinksldjump" r:id="rId6"/>
          </p:cNvPr>
          <p:cNvSpPr/>
          <p:nvPr/>
        </p:nvSpPr>
        <p:spPr>
          <a:xfrm>
            <a:off x="6583680" y="2075688"/>
            <a:ext cx="347472" cy="41148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>
            <a:hlinkClick action="ppaction://hlinksldjump" r:id="rId7"/>
          </p:cNvPr>
          <p:cNvSpPr/>
          <p:nvPr/>
        </p:nvSpPr>
        <p:spPr>
          <a:xfrm>
            <a:off x="8092440" y="1303020"/>
            <a:ext cx="1353312" cy="1339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>
            <a:hlinkClick action="ppaction://hlinksldjump" r:id="rId8"/>
          </p:cNvPr>
          <p:cNvSpPr/>
          <p:nvPr/>
        </p:nvSpPr>
        <p:spPr>
          <a:xfrm>
            <a:off x="8577943" y="3164114"/>
            <a:ext cx="551543" cy="406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>
            <a:hlinkClick action="ppaction://hlinksldjump" r:id="rId9"/>
          </p:cNvPr>
          <p:cNvSpPr/>
          <p:nvPr/>
        </p:nvSpPr>
        <p:spPr>
          <a:xfrm>
            <a:off x="8577943" y="4470400"/>
            <a:ext cx="624114" cy="406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8044438" y="6324597"/>
            <a:ext cx="3305171" cy="504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imbolo, Elementi grafici, Carattere, logo&#10;&#10;Descrizione generata automaticamente" id="421" name="Google Shape;421;p33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3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423" name="Google Shape;423;p33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Wally</a:t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19</a:t>
            </a:r>
            <a:endParaRPr/>
          </a:p>
        </p:txBody>
      </p:sp>
      <p:pic>
        <p:nvPicPr>
          <p:cNvPr id="425" name="Google Shape;4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/>
          <p:nvPr/>
        </p:nvSpPr>
        <p:spPr>
          <a:xfrm>
            <a:off x="10059025" y="132975"/>
            <a:ext cx="19851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Task 3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7" name="Google Shape;427;p33"/>
          <p:cNvSpPr/>
          <p:nvPr/>
        </p:nvSpPr>
        <p:spPr>
          <a:xfrm>
            <a:off x="153025" y="132975"/>
            <a:ext cx="19851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Storyboarding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5575" y="862875"/>
            <a:ext cx="9852973" cy="5303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imbolo, Elementi grafici, Carattere, logo&#10;&#10;Descrizione generata automaticamente" id="435" name="Google Shape;435;p34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4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437" name="Google Shape;437;p34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sp>
        <p:nvSpPr>
          <p:cNvPr id="438" name="Google Shape;438;p34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20</a:t>
            </a:r>
            <a:endParaRPr/>
          </a:p>
        </p:txBody>
      </p:sp>
      <p:pic>
        <p:nvPicPr>
          <p:cNvPr id="439" name="Google Shape;4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4"/>
          <p:cNvSpPr/>
          <p:nvPr/>
        </p:nvSpPr>
        <p:spPr>
          <a:xfrm>
            <a:off x="10059025" y="132975"/>
            <a:ext cx="19851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Task 4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153025" y="132975"/>
            <a:ext cx="19851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Storyboarding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42" name="Google Shape;442;p34"/>
          <p:cNvPicPr preferRelativeResize="0"/>
          <p:nvPr/>
        </p:nvPicPr>
        <p:blipFill rotWithShape="1">
          <a:blip r:embed="rId6">
            <a:alphaModFix/>
          </a:blip>
          <a:srcRect b="2664" l="2572" r="4213" t="1843"/>
          <a:stretch/>
        </p:blipFill>
        <p:spPr>
          <a:xfrm>
            <a:off x="558325" y="763800"/>
            <a:ext cx="11075350" cy="528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imbolo, Elementi grafici, Carattere, logo&#10;&#10;Descrizione generata automaticamente" id="118" name="Google Shape;118;p16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2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3284245" y="188032"/>
            <a:ext cx="5623500" cy="8124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idea</a:t>
            </a:r>
            <a:endParaRPr sz="1200"/>
          </a:p>
        </p:txBody>
      </p:sp>
      <p:pic>
        <p:nvPicPr>
          <p:cNvPr id="123" name="Google Shape;123;p16" title="Children News Team Conferenc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875" y="1603201"/>
            <a:ext cx="2600350" cy="146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2243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16"/>
          <p:cNvSpPr/>
          <p:nvPr/>
        </p:nvSpPr>
        <p:spPr>
          <a:xfrm>
            <a:off x="4215288" y="1655350"/>
            <a:ext cx="3761400" cy="1358400"/>
          </a:xfrm>
          <a:prstGeom prst="roundRect">
            <a:avLst>
              <a:gd fmla="val 26999" name="adj"/>
            </a:avLst>
          </a:prstGeom>
          <a:solidFill>
            <a:schemeClr val="lt1"/>
          </a:solidFill>
          <a:ln cap="flat" cmpd="sng" w="38100">
            <a:solidFill>
              <a:srgbClr val="822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</a:t>
            </a: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n the beginning, we tried to come up with a lot of ideas, but then we realized </a:t>
            </a:r>
            <a:r>
              <a:rPr b="1" lang="it-IT" u="sng">
                <a:latin typeface="Comfortaa"/>
                <a:ea typeface="Comfortaa"/>
                <a:cs typeface="Comfortaa"/>
                <a:sym typeface="Comfortaa"/>
              </a:rPr>
              <a:t>we didn’t need one</a:t>
            </a: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, also not to fall in love with it.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07772" y="1381413"/>
            <a:ext cx="1139450" cy="19062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16"/>
          <p:cNvSpPr/>
          <p:nvPr/>
        </p:nvSpPr>
        <p:spPr>
          <a:xfrm>
            <a:off x="1929288" y="4034413"/>
            <a:ext cx="3761400" cy="1358400"/>
          </a:xfrm>
          <a:prstGeom prst="roundRect">
            <a:avLst>
              <a:gd fmla="val 26999" name="adj"/>
            </a:avLst>
          </a:prstGeom>
          <a:solidFill>
            <a:schemeClr val="lt1"/>
          </a:solidFill>
          <a:ln cap="flat" cmpd="sng" w="38100">
            <a:solidFill>
              <a:srgbClr val="822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So, we decided to concentrate the need finding on a target:</a:t>
            </a:r>
            <a:br>
              <a:rPr lang="it-IT"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it-IT" u="sng">
                <a:latin typeface="Comfortaa"/>
                <a:ea typeface="Comfortaa"/>
                <a:cs typeface="Comfortaa"/>
                <a:sym typeface="Comfortaa"/>
              </a:rPr>
              <a:t>Gen Z and their parents.</a:t>
            </a:r>
            <a:endParaRPr b="1" u="sng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Our ideas would then come from the found needs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6501288" y="4034413"/>
            <a:ext cx="3761400" cy="1358400"/>
          </a:xfrm>
          <a:prstGeom prst="roundRect">
            <a:avLst>
              <a:gd fmla="val 26999" name="adj"/>
            </a:avLst>
          </a:prstGeom>
          <a:solidFill>
            <a:schemeClr val="lt1"/>
          </a:solidFill>
          <a:ln cap="flat" cmpd="sng" w="38100">
            <a:solidFill>
              <a:srgbClr val="822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As we’ll see in a while: through the stages of need finding we actually decided to change our target </a:t>
            </a:r>
            <a:r>
              <a:rPr b="1" lang="it-IT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only</a:t>
            </a: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 to </a:t>
            </a:r>
            <a:r>
              <a:rPr b="1" lang="it-IT" u="sng">
                <a:latin typeface="Comfortaa"/>
                <a:ea typeface="Comfortaa"/>
                <a:cs typeface="Comfortaa"/>
                <a:sym typeface="Comfortaa"/>
              </a:rPr>
              <a:t>Gen Z.</a:t>
            </a:r>
            <a:endParaRPr b="1" u="sng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5936625" y="4550900"/>
            <a:ext cx="330300" cy="31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 rot="7810330">
            <a:off x="4399314" y="3367245"/>
            <a:ext cx="330188" cy="3135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6778"/>
          </a:solidFill>
          <a:ln cap="flat" cmpd="sng" w="9525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952501" y="6296024"/>
            <a:ext cx="3809999" cy="561975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4762500" y="6296024"/>
            <a:ext cx="2657475" cy="504828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8044438" y="6324597"/>
            <a:ext cx="3305171" cy="504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3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139" name="Google Shape;139;p1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3284220" y="212882"/>
            <a:ext cx="5623560" cy="812483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Need Finding: Interviews</a:t>
            </a:r>
            <a:endParaRPr sz="1200"/>
          </a:p>
        </p:txBody>
      </p:sp>
      <p:sp>
        <p:nvSpPr>
          <p:cNvPr id="141" name="Google Shape;141;p17"/>
          <p:cNvSpPr/>
          <p:nvPr/>
        </p:nvSpPr>
        <p:spPr>
          <a:xfrm>
            <a:off x="961251" y="2050825"/>
            <a:ext cx="4224900" cy="395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67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2424750" y="1257138"/>
            <a:ext cx="7342500" cy="5619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conducted the interviews in 2 phases, refining the questions between them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2062100" y="2223100"/>
            <a:ext cx="2023200" cy="50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1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1177825" y="2842100"/>
            <a:ext cx="3810000" cy="2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Char char="●"/>
            </a:pPr>
            <a:r>
              <a:rPr b="1" lang="it-IT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Who was interviewed: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interviewed both parents and Gen Z,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differentiating the questions between the two.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Char char="●"/>
            </a:pPr>
            <a:r>
              <a:rPr b="1" lang="it-IT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 were the interviews conducted: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conducted the interviews in person and stored the answers in a Google Form, so to have them all in one place.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this phase, the questions were a lot and really broad: we tried to understand how people our age or younger managed money and how the parents handled the money outlet to their children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080451" y="2050825"/>
            <a:ext cx="4224900" cy="395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67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8181300" y="2223100"/>
            <a:ext cx="2023200" cy="50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2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337025" y="3726775"/>
            <a:ext cx="1602300" cy="60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2434"/>
          </a:solidFill>
          <a:ln cap="flat" cmpd="sng" w="1905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2434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7278775" y="2842100"/>
            <a:ext cx="3810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Char char="●"/>
            </a:pPr>
            <a:r>
              <a:rPr b="1" lang="it-IT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Who was interviewed: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decided to shift our focus on the Gen Z and their needs only. Also, in this phase </a:t>
            </a:r>
            <a:r>
              <a:rPr lang="it-IT" sz="11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action="ppaction://hlinksldjump" r:id="rId5"/>
              </a:rPr>
              <a:t>we used Chat GPT to create and interview personas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Char char="●"/>
            </a:pPr>
            <a:r>
              <a:rPr b="1" lang="it-IT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 were the interviews conducted: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conducted the interviews in person, taking notes and trying not to be too schematic about it.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this phase we kind of had the needs identified already, so we decided to refine the questions to confirm what we found.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Also, the questions used in this phase were the base for the questionnaire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imbolo, Elementi grafici, Carattere, logo&#10;&#10;Descrizione generata automaticamente" id="155" name="Google Shape;155;p18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4</a:t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2814325" y="180675"/>
            <a:ext cx="15747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Need finding:</a:t>
            </a:r>
            <a:r>
              <a:rPr lang="it-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-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interviews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4444650" y="180677"/>
            <a:ext cx="51315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Interviewing with Chat GPT</a:t>
            </a:r>
            <a:endParaRPr sz="200"/>
          </a:p>
        </p:txBody>
      </p:sp>
      <p:sp>
        <p:nvSpPr>
          <p:cNvPr id="161" name="Google Shape;161;p18"/>
          <p:cNvSpPr/>
          <p:nvPr/>
        </p:nvSpPr>
        <p:spPr>
          <a:xfrm>
            <a:off x="3269725" y="4648175"/>
            <a:ext cx="1234800" cy="1206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3791625" y="3435450"/>
            <a:ext cx="1234800" cy="1206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3269725" y="2238325"/>
            <a:ext cx="1234800" cy="1206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300">
                <a:solidFill>
                  <a:schemeClr val="dk1"/>
                </a:solidFill>
              </a:rPr>
              <a:t>Sarah, the College Student</a:t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1329800" y="3435450"/>
            <a:ext cx="1234800" cy="1206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882525" y="4648175"/>
            <a:ext cx="1234800" cy="1206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1774825" y="1078850"/>
            <a:ext cx="2837400" cy="823200"/>
          </a:xfrm>
          <a:prstGeom prst="roundRect">
            <a:avLst>
              <a:gd fmla="val 37191" name="adj"/>
            </a:avLst>
          </a:prstGeom>
          <a:solidFill>
            <a:schemeClr val="lt1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5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After a series of prompts asking Chat GPT to create personas to interview, these are the ones we did the interviews with</a:t>
            </a:r>
            <a:endParaRPr sz="115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3605325" y="3380088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Mark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recent graduate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3159625" y="2127563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Comfortaa"/>
                <a:ea typeface="Comfortaa"/>
                <a:cs typeface="Comfortaa"/>
                <a:sym typeface="Comfortaa"/>
              </a:rPr>
              <a:t>Sarah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000">
                <a:latin typeface="Comfortaa"/>
                <a:ea typeface="Comfortaa"/>
                <a:cs typeface="Comfortaa"/>
                <a:sym typeface="Comfortaa"/>
              </a:rPr>
              <a:t>The college student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1219700" y="3380088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Comfortaa"/>
                <a:ea typeface="Comfortaa"/>
                <a:cs typeface="Comfortaa"/>
                <a:sym typeface="Comfortaa"/>
              </a:rPr>
              <a:t>Priya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900">
                <a:latin typeface="Comfortaa"/>
                <a:ea typeface="Comfortaa"/>
                <a:cs typeface="Comfortaa"/>
                <a:sym typeface="Comfortaa"/>
              </a:rPr>
              <a:t>The balanced planner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3159625" y="4516613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Emily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anxious saver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1662250" y="4516613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Comfortaa"/>
                <a:ea typeface="Comfortaa"/>
                <a:cs typeface="Comfortaa"/>
                <a:sym typeface="Comfortaa"/>
              </a:rPr>
              <a:t>Jake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000">
                <a:latin typeface="Comfortaa"/>
                <a:ea typeface="Comfortaa"/>
                <a:cs typeface="Comfortaa"/>
                <a:sym typeface="Comfortaa"/>
              </a:rPr>
              <a:t>The carefree spender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1662250" y="2127563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Comfortaa"/>
                <a:ea typeface="Comfortaa"/>
                <a:cs typeface="Comfortaa"/>
                <a:sym typeface="Comfortaa"/>
              </a:rPr>
              <a:t>Alex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900">
                <a:latin typeface="Comfortaa"/>
                <a:ea typeface="Comfortaa"/>
                <a:cs typeface="Comfortaa"/>
                <a:sym typeface="Comfortaa"/>
              </a:rPr>
              <a:t>The aspiring entrepreneur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5262250" y="3055650"/>
            <a:ext cx="1918800" cy="211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6778"/>
          </a:solidFill>
          <a:ln cap="flat" cmpd="sng" w="38100">
            <a:solidFill>
              <a:srgbClr val="0067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Questions presented to Chat Gpt in a flowchart-like way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7257125" y="1031975"/>
            <a:ext cx="3438600" cy="407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7382975" y="2527650"/>
            <a:ext cx="3186900" cy="3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The answers we got back were actually in line with those we got from real people</a:t>
            </a:r>
            <a:r>
              <a:rPr lang="it-IT"/>
              <a:t>, </a:t>
            </a: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however, the personas were localized in the USA so in some cases they used examples that could only be applied to that context(e.g, used applications)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6" name="Google Shape;176;p18" title="Chat Gpt 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6414" y="935101"/>
            <a:ext cx="1400012" cy="14000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77" name="Google Shape;177;p18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5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186" name="Google Shape;186;p19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/>
          <p:nvPr/>
        </p:nvSpPr>
        <p:spPr>
          <a:xfrm>
            <a:off x="3284220" y="212882"/>
            <a:ext cx="5623500" cy="8124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Found Needs</a:t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/>
          <p:nvPr/>
        </p:nvSpPr>
        <p:spPr>
          <a:xfrm>
            <a:off x="2424750" y="1257138"/>
            <a:ext cx="7342500" cy="5619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Thanks to the interviews, we manage to identify the following needs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190" name="Google Shape;190;p19"/>
          <p:cNvGraphicFramePr/>
          <p:nvPr/>
        </p:nvGraphicFramePr>
        <p:xfrm>
          <a:off x="311913" y="205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{8A56F64C-BE73-4BE3-A2FC-BBA68A9A8675}</a:tableStyleId>
              </a:tblPr>
              <a:tblGrid>
                <a:gridCol w="5870150"/>
                <a:gridCol w="5606200"/>
              </a:tblGrid>
              <a:tr h="785875">
                <a:tc>
                  <a:txBody>
                    <a:bodyPr/>
                    <a:lstStyle/>
                    <a:p>
                      <a:pPr indent="-330200" lvl="0" marL="4572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mfortaa"/>
                        <a:buAutoNum type="arabicPeriod"/>
                      </a:pPr>
                      <a:r>
                        <a:rPr lang="it-IT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 way to counter the fact that NFC payments make spending less noticeable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mfortaa"/>
                        <a:buAutoNum type="arabicPeriod" startAt="2"/>
                      </a:pPr>
                      <a:r>
                        <a:rPr lang="it-IT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Handling money related anxiety for Gen Z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5875">
                <a:tc>
                  <a:txBody>
                    <a:bodyPr/>
                    <a:lstStyle/>
                    <a:p>
                      <a:pPr indent="-3302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mfortaa"/>
                        <a:buAutoNum type="arabicPeriod" startAt="3"/>
                      </a:pPr>
                      <a:r>
                        <a:rPr lang="it-IT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Visual and clear ways to visualize income and expenses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mfortaa"/>
                        <a:buAutoNum type="arabicPeriod" startAt="4"/>
                      </a:pPr>
                      <a:r>
                        <a:rPr lang="it-IT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 way to divide budget and set priorities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950">
                <a:tc>
                  <a:txBody>
                    <a:bodyPr/>
                    <a:lstStyle/>
                    <a:p>
                      <a:pPr indent="-3302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mfortaa"/>
                        <a:buAutoNum type="arabicPeriod" startAt="5"/>
                      </a:pPr>
                      <a:r>
                        <a:rPr lang="it-IT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An application that let you handle all your money 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omfortaa"/>
                        <a:buAutoNum type="arabicPeriod" startAt="6"/>
                      </a:pPr>
                      <a:r>
                        <a:rPr lang="it-IT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An easy and intuitive way to transfer money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952501" y="6296024"/>
            <a:ext cx="3809999" cy="561975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4762500" y="6296024"/>
            <a:ext cx="2657475" cy="504828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8044438" y="6324597"/>
            <a:ext cx="3305171" cy="504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6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199" name="Google Shape;199;p20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3284220" y="212882"/>
            <a:ext cx="5623560" cy="812483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Need Finding: </a:t>
            </a:r>
            <a:r>
              <a:rPr lang="it-IT" sz="2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Questionnaire</a:t>
            </a:r>
            <a:endParaRPr sz="29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062300" y="1249125"/>
            <a:ext cx="102873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questionnaire was made to </a:t>
            </a:r>
            <a:r>
              <a:rPr lang="it-IT" sz="2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make sure that those were actually needs for more than 30 people</a:t>
            </a:r>
            <a:r>
              <a:rPr lang="it-IT" sz="2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and to find new ones. </a:t>
            </a:r>
            <a:endParaRPr sz="2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had almost 120 answer, plus 18 from Chat GPT personas.</a:t>
            </a:r>
            <a:endParaRPr sz="2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975" y="3965895"/>
            <a:ext cx="5509099" cy="181935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8825" y="4168463"/>
            <a:ext cx="5509099" cy="14142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334075" y="3883025"/>
            <a:ext cx="5686500" cy="198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7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6203075" y="3883025"/>
            <a:ext cx="5686500" cy="198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7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2070700" y="2469650"/>
            <a:ext cx="8073600" cy="11874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tried to make it as neutral and free of our ideas as possible with questions in the form of radio buttons. 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Here’s some examples.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imbolo, Elementi grafici, Carattere, logo&#10;&#10;Descrizione generata automaticamente" id="213" name="Google Shape;213;p21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7</a:t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2814325" y="180675"/>
            <a:ext cx="15747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Need finding: questionnaire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/>
          <p:nvPr/>
        </p:nvSpPr>
        <p:spPr>
          <a:xfrm>
            <a:off x="4444650" y="180677"/>
            <a:ext cx="5131500" cy="5619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Questionnaire </a:t>
            </a:r>
            <a:r>
              <a:rPr lang="it-IT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Chat GPT</a:t>
            </a:r>
            <a:endParaRPr sz="200"/>
          </a:p>
        </p:txBody>
      </p:sp>
      <p:sp>
        <p:nvSpPr>
          <p:cNvPr id="220" name="Google Shape;220;p21"/>
          <p:cNvSpPr/>
          <p:nvPr/>
        </p:nvSpPr>
        <p:spPr>
          <a:xfrm>
            <a:off x="6129588" y="2127563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Mark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recent graduate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4607425" y="2127563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Comfortaa"/>
                <a:ea typeface="Comfortaa"/>
                <a:cs typeface="Comfortaa"/>
                <a:sym typeface="Comfortaa"/>
              </a:rPr>
              <a:t>Sarah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000">
                <a:latin typeface="Comfortaa"/>
                <a:ea typeface="Comfortaa"/>
                <a:cs typeface="Comfortaa"/>
                <a:sym typeface="Comfortaa"/>
              </a:rPr>
              <a:t>The college student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1615800" y="2065688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Comfortaa"/>
                <a:ea typeface="Comfortaa"/>
                <a:cs typeface="Comfortaa"/>
                <a:sym typeface="Comfortaa"/>
              </a:rPr>
              <a:t>Priya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900">
                <a:latin typeface="Comfortaa"/>
                <a:ea typeface="Comfortaa"/>
                <a:cs typeface="Comfortaa"/>
                <a:sym typeface="Comfortaa"/>
              </a:rPr>
              <a:t>The balanced planner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7628800" y="2127563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Emily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anxious saver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9128000" y="2127563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Comfortaa"/>
                <a:ea typeface="Comfortaa"/>
                <a:cs typeface="Comfortaa"/>
                <a:sym typeface="Comfortaa"/>
              </a:rPr>
              <a:t>Jake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000">
                <a:latin typeface="Comfortaa"/>
                <a:ea typeface="Comfortaa"/>
                <a:cs typeface="Comfortaa"/>
                <a:sym typeface="Comfortaa"/>
              </a:rPr>
              <a:t>The carefree spender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3110050" y="2127563"/>
            <a:ext cx="1455000" cy="1469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Comfortaa"/>
                <a:ea typeface="Comfortaa"/>
                <a:cs typeface="Comfortaa"/>
                <a:sym typeface="Comfortaa"/>
              </a:rPr>
              <a:t>Alex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900">
                <a:latin typeface="Comfortaa"/>
                <a:ea typeface="Comfortaa"/>
                <a:cs typeface="Comfortaa"/>
                <a:sym typeface="Comfortaa"/>
              </a:rPr>
              <a:t>The aspiring entrepreneur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2424750" y="1028550"/>
            <a:ext cx="7342500" cy="905100"/>
          </a:xfrm>
          <a:prstGeom prst="roundRect">
            <a:avLst>
              <a:gd fmla="val 37191" name="adj"/>
            </a:avLst>
          </a:prstGeom>
          <a:solidFill>
            <a:srgbClr val="822434"/>
          </a:solidFill>
          <a:ln cap="flat" cmpd="sng" w="38100">
            <a:solidFill>
              <a:srgbClr val="82243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To have more personas to answer the questionnaire we asked Chat GPT to </a:t>
            </a:r>
            <a:r>
              <a:rPr lang="it-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create 3 different instances of each persona we used for the interviews, thus resulting in 18.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1377713" y="3899968"/>
            <a:ext cx="654000" cy="6543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2554725" y="3899968"/>
            <a:ext cx="654000" cy="6543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3718350" y="3886543"/>
            <a:ext cx="654000" cy="6543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5400012" scaled="0"/>
          </a:gra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4804850" y="3899968"/>
            <a:ext cx="654000" cy="654300"/>
          </a:xfrm>
          <a:prstGeom prst="ellipse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5852825" y="3899968"/>
            <a:ext cx="654000" cy="654300"/>
          </a:xfrm>
          <a:prstGeom prst="ellipse">
            <a:avLst/>
          </a:prstGeom>
          <a:gradFill>
            <a:gsLst>
              <a:gs pos="0">
                <a:srgbClr val="FFC102"/>
              </a:gs>
              <a:gs pos="100000">
                <a:srgbClr val="795C04"/>
              </a:gs>
            </a:gsLst>
            <a:lin ang="5400012" scaled="0"/>
          </a:gra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6881488" y="3899968"/>
            <a:ext cx="654000" cy="6543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8914763" y="3886543"/>
            <a:ext cx="654000" cy="654300"/>
          </a:xfrm>
          <a:prstGeom prst="ellipse">
            <a:avLst/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lin ang="5400012" scaled="0"/>
          </a:gra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7900550" y="3886543"/>
            <a:ext cx="654000" cy="6543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9928988" y="3886543"/>
            <a:ext cx="654000" cy="6543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1966513" y="4640343"/>
            <a:ext cx="654000" cy="6543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3143525" y="4640343"/>
            <a:ext cx="654000" cy="6543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4307150" y="4626918"/>
            <a:ext cx="654000" cy="654300"/>
          </a:xfrm>
          <a:prstGeom prst="ellipse">
            <a:avLst/>
          </a:prstGeom>
          <a:gradFill>
            <a:gsLst>
              <a:gs pos="0">
                <a:srgbClr val="F48108"/>
              </a:gs>
              <a:gs pos="100000">
                <a:srgbClr val="703D08"/>
              </a:gs>
            </a:gsLst>
            <a:lin ang="5400012" scaled="0"/>
          </a:gra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5306913" y="4683656"/>
            <a:ext cx="654000" cy="654300"/>
          </a:xfrm>
          <a:prstGeom prst="ellipse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6441625" y="4640343"/>
            <a:ext cx="654000" cy="6543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7470288" y="4640343"/>
            <a:ext cx="654000" cy="654300"/>
          </a:xfrm>
          <a:prstGeom prst="ellipse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9503563" y="4626918"/>
            <a:ext cx="654000" cy="6543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8489350" y="4626918"/>
            <a:ext cx="654000" cy="6543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10517788" y="4626918"/>
            <a:ext cx="654000" cy="654300"/>
          </a:xfrm>
          <a:prstGeom prst="ellipse">
            <a:avLst/>
          </a:prstGeom>
          <a:gradFill>
            <a:gsLst>
              <a:gs pos="0">
                <a:srgbClr val="4D29AA"/>
              </a:gs>
              <a:gs pos="100000">
                <a:srgbClr val="1E123D"/>
              </a:gs>
            </a:gsLst>
            <a:lin ang="5400012" scaled="0"/>
          </a:gradFill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1198950" y="5467325"/>
            <a:ext cx="9794100" cy="504900"/>
          </a:xfrm>
          <a:prstGeom prst="roundRect">
            <a:avLst>
              <a:gd fmla="val 37191" name="adj"/>
            </a:avLst>
          </a:prstGeom>
          <a:solidFill>
            <a:srgbClr val="006778"/>
          </a:solidFill>
          <a:ln cap="flat" cmpd="sng" w="38100">
            <a:solidFill>
              <a:srgbClr val="00677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Each instance of a persona is a shade of it and each answered to the questionnaire in different ways, all slightly different from one another.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243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/>
          <p:nvPr/>
        </p:nvSpPr>
        <p:spPr>
          <a:xfrm rot="10800000">
            <a:off x="0" y="75"/>
            <a:ext cx="12192000" cy="6238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952501" y="6296024"/>
            <a:ext cx="3810000" cy="561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24/05/24</a:t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8044438" y="6324597"/>
            <a:ext cx="3305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Pagina 8</a:t>
            </a:r>
            <a:endParaRPr/>
          </a:p>
        </p:txBody>
      </p:sp>
      <p:pic>
        <p:nvPicPr>
          <p:cNvPr descr="Immagine che contiene simbolo, Elementi grafici, Carattere, logo&#10;&#10;Descrizione generata automaticamente" id="253" name="Google Shape;253;p22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6017" y="6238876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7" y="6116513"/>
            <a:ext cx="561975" cy="6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/>
          <p:nvPr/>
        </p:nvSpPr>
        <p:spPr>
          <a:xfrm>
            <a:off x="3279445" y="2616607"/>
            <a:ext cx="5623500" cy="812400"/>
          </a:xfrm>
          <a:prstGeom prst="roundRect">
            <a:avLst>
              <a:gd fmla="val 50000" name="adj"/>
            </a:avLst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Analysis</a:t>
            </a:r>
            <a:endParaRPr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22" title="Science Math 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538" y="485050"/>
            <a:ext cx="3231023" cy="18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 title="Heykaryn Data Cats 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925" y="3743888"/>
            <a:ext cx="2160238" cy="216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 title="Data Analysis 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32300" y="502052"/>
            <a:ext cx="2425450" cy="18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 title="Similarweb Data 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4511" y="3900262"/>
            <a:ext cx="1953084" cy="1953084"/>
          </a:xfrm>
          <a:prstGeom prst="rect">
            <a:avLst/>
          </a:prstGeom>
          <a:solidFill>
            <a:srgbClr val="006778"/>
          </a:solidFill>
          <a:ln cap="flat" cmpd="sng" w="19050">
            <a:solidFill>
              <a:srgbClr val="00677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60" name="Google Shape;260;p22"/>
          <p:cNvSpPr/>
          <p:nvPr/>
        </p:nvSpPr>
        <p:spPr>
          <a:xfrm>
            <a:off x="4762500" y="6296024"/>
            <a:ext cx="2657400" cy="504900"/>
          </a:xfrm>
          <a:prstGeom prst="rect">
            <a:avLst/>
          </a:prstGeom>
          <a:solidFill>
            <a:srgbClr val="822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TreeMoney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